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9" r:id="rId2"/>
    <p:sldId id="322" r:id="rId3"/>
    <p:sldId id="323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5500"/>
    <a:srgbClr val="B08600"/>
    <a:srgbClr val="B85C00"/>
    <a:srgbClr val="CC6600"/>
    <a:srgbClr val="934607"/>
    <a:srgbClr val="004A64"/>
    <a:srgbClr val="9C4A06"/>
    <a:srgbClr val="7D3005"/>
    <a:srgbClr val="C05B08"/>
    <a:srgbClr val="BC59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2E45-9AD4-4E51-9AF3-910C2D7C6B63}" type="datetimeFigureOut">
              <a:rPr lang="kk-KZ" smtClean="0"/>
              <a:pPr/>
              <a:t>22.05.2020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1CA05-0969-491A-99FA-E2972B097E68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xmlns="" val="180257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55574" y="2318448"/>
            <a:ext cx="3738300" cy="4085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79970" y="2331329"/>
            <a:ext cx="3500462" cy="41114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5043" y="1142984"/>
            <a:ext cx="8727438" cy="8384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bject 11"/>
          <p:cNvSpPr txBox="1"/>
          <p:nvPr/>
        </p:nvSpPr>
        <p:spPr>
          <a:xfrm>
            <a:off x="1396501" y="380691"/>
            <a:ext cx="693109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err="1" smtClean="0">
                <a:solidFill>
                  <a:srgbClr val="215968"/>
                </a:solidFill>
                <a:latin typeface="Century Gothic" pitchFamily="34" charset="0"/>
                <a:cs typeface="Gautami" pitchFamily="34" charset="0"/>
              </a:rPr>
              <a:t>Алматинский</a:t>
            </a:r>
            <a:r>
              <a:rPr lang="ru-RU" altLang="ru-RU" sz="1600" b="1" dirty="0" smtClean="0">
                <a:solidFill>
                  <a:srgbClr val="215968"/>
                </a:solidFill>
                <a:latin typeface="Century Gothic" pitchFamily="34" charset="0"/>
                <a:cs typeface="Gautami" pitchFamily="34" charset="0"/>
              </a:rPr>
              <a:t> автомобильно-дорожный колледж</a:t>
            </a:r>
            <a:endParaRPr lang="ru-RU" altLang="ru-RU" sz="1600" b="1" dirty="0">
              <a:solidFill>
                <a:srgbClr val="215968"/>
              </a:solidFill>
              <a:latin typeface="Century Gothic" pitchFamily="34" charset="0"/>
              <a:cs typeface="Gautami" pitchFamily="34" charset="0"/>
            </a:endParaRPr>
          </a:p>
        </p:txBody>
      </p:sp>
      <p:sp>
        <p:nvSpPr>
          <p:cNvPr id="8" name="object 3"/>
          <p:cNvSpPr/>
          <p:nvPr/>
        </p:nvSpPr>
        <p:spPr>
          <a:xfrm>
            <a:off x="155574" y="2170197"/>
            <a:ext cx="7501641" cy="45719"/>
          </a:xfrm>
          <a:custGeom>
            <a:avLst/>
            <a:gdLst/>
            <a:ahLst/>
            <a:cxnLst/>
            <a:rect l="l" t="t" r="r" b="b"/>
            <a:pathLst>
              <a:path w="7980045">
                <a:moveTo>
                  <a:pt x="0" y="0"/>
                </a:moveTo>
                <a:lnTo>
                  <a:pt x="7979640" y="0"/>
                </a:lnTo>
              </a:path>
            </a:pathLst>
          </a:custGeom>
          <a:ln w="31791">
            <a:solidFill>
              <a:srgbClr val="D47C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57216" y="2170196"/>
            <a:ext cx="165369" cy="4355148"/>
          </a:xfrm>
          <a:custGeom>
            <a:avLst/>
            <a:gdLst/>
            <a:ahLst/>
            <a:cxnLst/>
            <a:rect l="l" t="t" r="r" b="b"/>
            <a:pathLst>
              <a:path h="3798570">
                <a:moveTo>
                  <a:pt x="0" y="3798521"/>
                </a:moveTo>
                <a:lnTo>
                  <a:pt x="0" y="0"/>
                </a:lnTo>
              </a:path>
            </a:pathLst>
          </a:custGeom>
          <a:ln w="31791">
            <a:solidFill>
              <a:srgbClr val="D47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/>
        </p:nvSpPr>
        <p:spPr>
          <a:xfrm>
            <a:off x="155575" y="6525344"/>
            <a:ext cx="7501640" cy="45719"/>
          </a:xfrm>
          <a:custGeom>
            <a:avLst/>
            <a:gdLst/>
            <a:ahLst/>
            <a:cxnLst/>
            <a:rect l="l" t="t" r="r" b="b"/>
            <a:pathLst>
              <a:path w="7980045">
                <a:moveTo>
                  <a:pt x="0" y="0"/>
                </a:moveTo>
                <a:lnTo>
                  <a:pt x="7979640" y="0"/>
                </a:lnTo>
              </a:path>
            </a:pathLst>
          </a:custGeom>
          <a:ln w="23843">
            <a:solidFill>
              <a:srgbClr val="D874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9"/>
          <p:cNvSpPr txBox="1"/>
          <p:nvPr/>
        </p:nvSpPr>
        <p:spPr>
          <a:xfrm>
            <a:off x="460375" y="2357430"/>
            <a:ext cx="3429024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Текущий контроль обучающихся </a:t>
            </a:r>
          </a:p>
          <a:p>
            <a:pPr algn="ctr"/>
            <a:r>
              <a:rPr lang="ru-RU" sz="120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проводится в форме оценивания уровня выполнения ими ежедневных заданий </a:t>
            </a:r>
          </a:p>
          <a:p>
            <a:pPr algn="ctr"/>
            <a:r>
              <a:rPr lang="ru-RU" sz="120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по дисциплине/модулю</a:t>
            </a:r>
          </a:p>
        </p:txBody>
      </p:sp>
      <p:sp>
        <p:nvSpPr>
          <p:cNvPr id="29" name="object 24"/>
          <p:cNvSpPr txBox="1"/>
          <p:nvPr/>
        </p:nvSpPr>
        <p:spPr>
          <a:xfrm>
            <a:off x="7676648" y="3536224"/>
            <a:ext cx="164307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8110" indent="150495" algn="ctr"/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800" b="1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Приказ Министра </a:t>
            </a:r>
            <a:r>
              <a:rPr lang="ru-RU" sz="800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образования и науки Республики Казахстан </a:t>
            </a: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от 18 марта 2008 года </a:t>
            </a: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№ 125</a:t>
            </a:r>
            <a:endParaRPr sz="800" dirty="0">
              <a:solidFill>
                <a:schemeClr val="tx1">
                  <a:lumMod val="75000"/>
                  <a:lumOff val="25000"/>
                </a:schemeClr>
              </a:solidFill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0" name="object 24"/>
          <p:cNvSpPr txBox="1"/>
          <p:nvPr/>
        </p:nvSpPr>
        <p:spPr>
          <a:xfrm>
            <a:off x="7639414" y="4427269"/>
            <a:ext cx="164304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8110" indent="150495" algn="ctr"/>
            <a:r>
              <a:rPr lang="ru-RU" sz="800" b="1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Приказ Министра </a:t>
            </a:r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здравоохранения Республики Казахстан </a:t>
            </a: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от 23 апреля 2019 года </a:t>
            </a: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№ ҚР ДСМ-46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itchFamily="18" charset="0"/>
              <a:cs typeface="Arial"/>
            </a:endParaRPr>
          </a:p>
        </p:txBody>
      </p:sp>
      <p:sp>
        <p:nvSpPr>
          <p:cNvPr id="26" name="object 19"/>
          <p:cNvSpPr txBox="1"/>
          <p:nvPr/>
        </p:nvSpPr>
        <p:spPr>
          <a:xfrm>
            <a:off x="4131077" y="2318448"/>
            <a:ext cx="3495896" cy="11387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Промежуточная аттестация обучающихся </a:t>
            </a:r>
          </a:p>
          <a:p>
            <a:pPr indent="450215" algn="ctr">
              <a:spcAft>
                <a:spcPts val="0"/>
              </a:spcAft>
            </a:pPr>
            <a:r>
              <a:rPr lang="ru-RU" sz="113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в зависимости от сложности и особенностей содержания может быть проведена в формате </a:t>
            </a:r>
            <a:r>
              <a:rPr lang="kk-KZ" sz="113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on-line </a:t>
            </a:r>
            <a:r>
              <a:rPr lang="ru-RU" sz="113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либо перенесена на более поздний срок. </a:t>
            </a:r>
          </a:p>
        </p:txBody>
      </p:sp>
      <p:sp>
        <p:nvSpPr>
          <p:cNvPr id="33" name="object 11"/>
          <p:cNvSpPr txBox="1"/>
          <p:nvPr/>
        </p:nvSpPr>
        <p:spPr>
          <a:xfrm>
            <a:off x="307975" y="1191832"/>
            <a:ext cx="8257744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Times New Roman"/>
              </a:rPr>
              <a:t>Текущий контроль успеваемости, промежуточная </a:t>
            </a: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аттестация обучающихся </a:t>
            </a:r>
            <a:r>
              <a:rPr lang="ru-RU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Алматинского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автомобильно-дорожного колледжа</a:t>
            </a:r>
            <a:endParaRPr sz="17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1077" y="3457221"/>
            <a:ext cx="32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38" y="3386822"/>
            <a:ext cx="32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object 9"/>
          <p:cNvSpPr/>
          <p:nvPr/>
        </p:nvSpPr>
        <p:spPr>
          <a:xfrm>
            <a:off x="155575" y="2170196"/>
            <a:ext cx="152400" cy="4355148"/>
          </a:xfrm>
          <a:custGeom>
            <a:avLst/>
            <a:gdLst/>
            <a:ahLst/>
            <a:cxnLst/>
            <a:rect l="l" t="t" r="r" b="b"/>
            <a:pathLst>
              <a:path h="3798570">
                <a:moveTo>
                  <a:pt x="0" y="3798521"/>
                </a:moveTo>
                <a:lnTo>
                  <a:pt x="0" y="0"/>
                </a:lnTo>
              </a:path>
            </a:pathLst>
          </a:custGeom>
          <a:ln w="31791">
            <a:solidFill>
              <a:srgbClr val="D47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9468" y="1959412"/>
            <a:ext cx="4762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AutoShape 4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7862518" y="3537602"/>
            <a:ext cx="11430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859927" y="4345305"/>
            <a:ext cx="11430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ject 28"/>
          <p:cNvSpPr txBox="1"/>
          <p:nvPr/>
        </p:nvSpPr>
        <p:spPr>
          <a:xfrm>
            <a:off x="4202501" y="5380506"/>
            <a:ext cx="3377931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200" dirty="0">
                <a:latin typeface="Century Gothic" pitchFamily="34" charset="0"/>
              </a:rPr>
              <a:t>Тестовые задания, экзаменационные вопросы, практические и творческие задания заранее разрабатываются организацией образования и размещаются на портале дистанционного обучения для общего доступа.</a:t>
            </a:r>
          </a:p>
        </p:txBody>
      </p:sp>
      <p:sp>
        <p:nvSpPr>
          <p:cNvPr id="34" name="object 35"/>
          <p:cNvSpPr txBox="1"/>
          <p:nvPr/>
        </p:nvSpPr>
        <p:spPr>
          <a:xfrm>
            <a:off x="622300" y="5545384"/>
            <a:ext cx="3157612" cy="8585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 marR="5080" indent="-8255" algn="just">
              <a:lnSpc>
                <a:spcPct val="93000"/>
              </a:lnSpc>
            </a:pPr>
            <a:r>
              <a:rPr lang="ru-RU" sz="1200" dirty="0">
                <a:latin typeface="Century Gothic" pitchFamily="34" charset="0"/>
              </a:rPr>
              <a:t>Формы текущего контроля могут быть различными и зависят от содержания освоенного материала</a:t>
            </a:r>
            <a:r>
              <a:rPr lang="kk-KZ" sz="1200" dirty="0">
                <a:latin typeface="Century Gothic" pitchFamily="34" charset="0"/>
              </a:rPr>
              <a:t> (</a:t>
            </a:r>
            <a:r>
              <a:rPr lang="ru-RU" sz="1200" dirty="0">
                <a:latin typeface="Century Gothic" pitchFamily="34" charset="0"/>
              </a:rPr>
              <a:t>тесты, рефераты, практические задания, творческое задание и </a:t>
            </a:r>
            <a:r>
              <a:rPr lang="ru-RU" sz="1200" dirty="0" err="1">
                <a:latin typeface="Century Gothic" pitchFamily="34" charset="0"/>
              </a:rPr>
              <a:t>др</a:t>
            </a:r>
            <a:r>
              <a:rPr lang="kk-KZ" sz="1200" dirty="0">
                <a:latin typeface="Century Gothic" pitchFamily="34" charset="0"/>
              </a:rPr>
              <a:t>)</a:t>
            </a:r>
            <a:endParaRPr sz="1200" dirty="0">
              <a:latin typeface="Century Gothic" pitchFamily="34" charset="0"/>
            </a:endParaRPr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27" y="5586842"/>
            <a:ext cx="32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1077" y="5299482"/>
            <a:ext cx="32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object 24"/>
          <p:cNvSpPr txBox="1"/>
          <p:nvPr/>
        </p:nvSpPr>
        <p:spPr>
          <a:xfrm>
            <a:off x="7610192" y="2736385"/>
            <a:ext cx="164307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8110" indent="150495" algn="ctr"/>
            <a:r>
              <a:rPr lang="ru-RU" sz="800" b="1" dirty="0">
                <a:solidFill>
                  <a:srgbClr val="646464"/>
                </a:solidFill>
                <a:latin typeface="Bookman Old Style" pitchFamily="18" charset="0"/>
              </a:rPr>
              <a:t/>
            </a:r>
            <a:br>
              <a:rPr lang="ru-RU" sz="800" b="1" dirty="0">
                <a:solidFill>
                  <a:srgbClr val="646464"/>
                </a:solidFill>
                <a:latin typeface="Bookman Old Style" pitchFamily="18" charset="0"/>
              </a:rPr>
            </a:br>
            <a:r>
              <a:rPr lang="ru-RU" sz="800" b="1" dirty="0">
                <a:solidFill>
                  <a:srgbClr val="646464"/>
                </a:solidFill>
                <a:latin typeface="Bookman Old Style" pitchFamily="18" charset="0"/>
              </a:rPr>
              <a:t>Закон </a:t>
            </a:r>
          </a:p>
          <a:p>
            <a:pPr marR="118110" indent="150495" algn="ctr"/>
            <a:r>
              <a:rPr lang="ru-RU" sz="800" b="1" dirty="0">
                <a:solidFill>
                  <a:srgbClr val="646464"/>
                </a:solidFill>
                <a:latin typeface="Bookman Old Style" pitchFamily="18" charset="0"/>
              </a:rPr>
              <a:t>Республики Казахстан </a:t>
            </a:r>
          </a:p>
          <a:p>
            <a:pPr marR="118110" indent="150495" algn="ctr"/>
            <a:r>
              <a:rPr lang="kk-KZ" sz="800" b="1" dirty="0">
                <a:solidFill>
                  <a:srgbClr val="646464"/>
                </a:solidFill>
                <a:latin typeface="Bookman Old Style" pitchFamily="18" charset="0"/>
              </a:rPr>
              <a:t>«Об образовании»</a:t>
            </a:r>
            <a:endParaRPr lang="ru-RU" sz="800" b="1" dirty="0">
              <a:solidFill>
                <a:srgbClr val="646464"/>
              </a:solidFill>
              <a:latin typeface="Bookman Old Style" pitchFamily="18" charset="0"/>
            </a:endParaRPr>
          </a:p>
          <a:p>
            <a:pPr marR="118110" indent="150495" algn="ctr"/>
            <a:r>
              <a:rPr lang="ru-RU" sz="800" dirty="0">
                <a:solidFill>
                  <a:srgbClr val="646464"/>
                </a:solidFill>
                <a:latin typeface="Bookman Old Style" pitchFamily="18" charset="0"/>
              </a:rPr>
              <a:t>от 27 июля 2007 года </a:t>
            </a:r>
          </a:p>
          <a:p>
            <a:pPr marR="118110" indent="150495" algn="ctr"/>
            <a:r>
              <a:rPr lang="ru-RU" sz="800" dirty="0">
                <a:solidFill>
                  <a:srgbClr val="646464"/>
                </a:solidFill>
                <a:latin typeface="Bookman Old Style" pitchFamily="18" charset="0"/>
              </a:rPr>
              <a:t>№ 319-ІІІ</a:t>
            </a:r>
            <a:endParaRPr sz="800" dirty="0">
              <a:solidFill>
                <a:srgbClr val="646464"/>
              </a:solidFill>
              <a:latin typeface="Bookman Old Style" pitchFamily="18" charset="0"/>
              <a:cs typeface="Arial"/>
            </a:endParaRPr>
          </a:p>
        </p:txBody>
      </p:sp>
      <p:sp>
        <p:nvSpPr>
          <p:cNvPr id="39" name="object 28"/>
          <p:cNvSpPr txBox="1"/>
          <p:nvPr/>
        </p:nvSpPr>
        <p:spPr>
          <a:xfrm>
            <a:off x="622300" y="3303488"/>
            <a:ext cx="3157612" cy="1769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Может осуществляться посредством:</a:t>
            </a:r>
          </a:p>
          <a:p>
            <a:pPr algn="just"/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1) </a:t>
            </a: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прямого общения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в режиме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on-line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с использованием телекоммуникационных средств (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Zoom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;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WhatsApp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и </a:t>
            </a:r>
            <a:r>
              <a:rPr lang="ru-RU" sz="1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en-US" sz="1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Webe</a:t>
            </a:r>
            <a:r>
              <a:rPr lang="en-US" sz="1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x</a:t>
            </a:r>
            <a:r>
              <a:rPr lang="ru-RU" sz="1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.);</a:t>
            </a:r>
            <a:endParaRPr lang="ru-RU" sz="115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algn="just"/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2) </a:t>
            </a: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автоматизированных тестирующих комплексов </a:t>
            </a:r>
            <a:r>
              <a:rPr lang="ru-RU" sz="1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EduPage</a:t>
            </a:r>
            <a:r>
              <a:rPr lang="ru-RU" sz="1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;</a:t>
            </a:r>
            <a:endParaRPr lang="ru-RU" sz="115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algn="just"/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3) </a:t>
            </a: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проверки письменных индивидуальных заданий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(электронная почта,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мессенджеры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: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WhatsApp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Telegramm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и др.).</a:t>
            </a:r>
          </a:p>
        </p:txBody>
      </p:sp>
      <p:sp>
        <p:nvSpPr>
          <p:cNvPr id="45" name="object 35"/>
          <p:cNvSpPr txBox="1"/>
          <p:nvPr/>
        </p:nvSpPr>
        <p:spPr>
          <a:xfrm>
            <a:off x="4190059" y="3463977"/>
            <a:ext cx="3377931" cy="1592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150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Рекомендуемые виды проведения:</a:t>
            </a:r>
          </a:p>
          <a:p>
            <a:pPr indent="450215" algn="just">
              <a:spcAft>
                <a:spcPts val="0"/>
              </a:spcAft>
            </a:pP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тестирование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 с использованием автоматизированных систем </a:t>
            </a:r>
            <a:r>
              <a:rPr lang="en-US" sz="1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E</a:t>
            </a:r>
            <a:r>
              <a:rPr lang="ru-RU" sz="1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duPage</a:t>
            </a:r>
            <a:r>
              <a:rPr lang="ru-RU" sz="1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 ;</a:t>
            </a:r>
            <a:endParaRPr lang="ru-RU" sz="115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выполнение индивидуального проекта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(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on-line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оff-line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);</a:t>
            </a:r>
          </a:p>
          <a:p>
            <a:pPr indent="450215" algn="just">
              <a:spcAft>
                <a:spcPts val="0"/>
              </a:spcAft>
            </a:pP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выполнение практического, творческого задания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(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on-line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оff-line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);</a:t>
            </a:r>
          </a:p>
          <a:p>
            <a:pPr indent="450215" algn="just">
              <a:spcAft>
                <a:spcPts val="0"/>
              </a:spcAft>
            </a:pP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сдача экзамена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в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on-line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 режиме (в устной или письменной форме).</a:t>
            </a:r>
            <a:endParaRPr lang="ru-RU" sz="115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5C7A49AA-72C6-4A6B-A7E0-BD9E75D1FB26}"/>
              </a:ext>
            </a:extLst>
          </p:cNvPr>
          <p:cNvCxnSpPr/>
          <p:nvPr/>
        </p:nvCxnSpPr>
        <p:spPr>
          <a:xfrm>
            <a:off x="7869552" y="5152420"/>
            <a:ext cx="11430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9BD3E9B-0BD8-4CE5-ADCB-3A3D3BED154A}"/>
              </a:ext>
            </a:extLst>
          </p:cNvPr>
          <p:cNvSpPr/>
          <p:nvPr/>
        </p:nvSpPr>
        <p:spPr>
          <a:xfrm>
            <a:off x="7726549" y="5195203"/>
            <a:ext cx="14687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8110" indent="150495" algn="ctr"/>
            <a:r>
              <a:rPr lang="ru-RU" sz="800" b="1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Приказ Министра </a:t>
            </a:r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образования и науки Республики Казахстан от 20 марта 2015 года </a:t>
            </a:r>
            <a:endParaRPr lang="en-US" sz="800" kern="15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№ 137 </a:t>
            </a:r>
          </a:p>
        </p:txBody>
      </p:sp>
      <p:pic>
        <p:nvPicPr>
          <p:cNvPr id="3" name="Picture 2" descr="C:\Users\Даулет\Videos\14818f54-3097-403c-889c-ea9ce1e46a4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85852" cy="12144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203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18" y="1142984"/>
            <a:ext cx="8752039" cy="70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object 11"/>
          <p:cNvSpPr txBox="1"/>
          <p:nvPr/>
        </p:nvSpPr>
        <p:spPr>
          <a:xfrm>
            <a:off x="428652" y="714356"/>
            <a:ext cx="8550305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Итоговая аттестация обучающихся организаций </a:t>
            </a:r>
          </a:p>
          <a:p>
            <a:pPr algn="ctr">
              <a:lnSpc>
                <a:spcPct val="100000"/>
              </a:lnSpc>
            </a:pP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технического и профессионального,  </a:t>
            </a:r>
            <a:r>
              <a:rPr lang="ru-RU" sz="17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послесреднего</a:t>
            </a: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образования </a:t>
            </a:r>
            <a:endParaRPr sz="17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28" name="AutoShape 4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0228" y="3602466"/>
            <a:ext cx="344365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03</a:t>
            </a: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осуществляется идентификация личности 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обучающегося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>
                <a:latin typeface="Century Gothic" panose="020B0502020202020204" pitchFamily="34" charset="0"/>
              </a:rPr>
              <a:t>и постоянный контроль со стороны итоговой аттестационной комиссии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4764" y="2079023"/>
            <a:ext cx="39350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01</a:t>
            </a: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на интернет-ресурсе организации размещается график 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200" dirty="0">
                <a:latin typeface="Century Gothic" panose="020B0502020202020204" pitchFamily="34" charset="0"/>
              </a:rPr>
              <a:t>онлайн консультаций, защиты дипломного проекта, процедура проведения онлайн экзамена/защиты дипломных проектов.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15752" y="2119958"/>
            <a:ext cx="366320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02</a:t>
            </a: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проводится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вебинар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100" dirty="0">
                <a:latin typeface="Century Gothic" panose="020B0502020202020204" pitchFamily="34" charset="0"/>
              </a:rPr>
              <a:t>за 3-5 рабочих дней до начала проведения экзамена/защиты дипломных проектов, подробно разъясняется вся процедура прохождения итоговой аттестации.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15752" y="3721541"/>
            <a:ext cx="3336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4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процедура проведен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ия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итоговой аттестации записывается на видео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15752" y="5006996"/>
            <a:ext cx="37131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6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итог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 аттестации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размещаются на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интернет-ресурсе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организации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образования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1026" name="Picture 2" descr="C:\Users\Администратор\Desktop\9070aea37d745e44d6adcb2f034926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64017"/>
            <a:ext cx="1440161" cy="136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5025" y="2276872"/>
            <a:ext cx="1312730" cy="92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55576" y="5043443"/>
            <a:ext cx="37345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итог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 аттестации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 оформляются протоколом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100" dirty="0">
                <a:latin typeface="Century Gothic" panose="020B0502020202020204" pitchFamily="34" charset="0"/>
              </a:rPr>
              <a:t>При оформлении решений итогов</a:t>
            </a:r>
            <a:r>
              <a:rPr lang="kk-KZ" sz="1100" dirty="0">
                <a:latin typeface="Century Gothic" panose="020B0502020202020204" pitchFamily="34" charset="0"/>
              </a:rPr>
              <a:t>ой</a:t>
            </a:r>
            <a:r>
              <a:rPr lang="ru-RU" sz="1100" dirty="0">
                <a:latin typeface="Century Gothic" panose="020B0502020202020204" pitchFamily="34" charset="0"/>
              </a:rPr>
              <a:t> </a:t>
            </a:r>
            <a:r>
              <a:rPr lang="ru-RU" sz="1100" dirty="0" err="1">
                <a:latin typeface="Century Gothic" panose="020B0502020202020204" pitchFamily="34" charset="0"/>
              </a:rPr>
              <a:t>аттестационн</a:t>
            </a:r>
            <a:r>
              <a:rPr lang="kk-KZ" sz="1100" dirty="0">
                <a:latin typeface="Century Gothic" panose="020B0502020202020204" pitchFamily="34" charset="0"/>
              </a:rPr>
              <a:t>ой </a:t>
            </a:r>
            <a:r>
              <a:rPr lang="ru-RU" sz="1100" dirty="0" err="1">
                <a:latin typeface="Century Gothic" panose="020B0502020202020204" pitchFamily="34" charset="0"/>
              </a:rPr>
              <a:t>комисси</a:t>
            </a:r>
            <a:r>
              <a:rPr lang="kk-KZ" sz="1100" dirty="0">
                <a:latin typeface="Century Gothic" panose="020B0502020202020204" pitchFamily="34" charset="0"/>
              </a:rPr>
              <a:t>и</a:t>
            </a:r>
            <a:r>
              <a:rPr lang="ru-RU" sz="1100" dirty="0">
                <a:latin typeface="Century Gothic" panose="020B0502020202020204" pitchFamily="34" charset="0"/>
              </a:rPr>
              <a:t> в протоколах должно быть зафиксировано, что </a:t>
            </a:r>
            <a:r>
              <a:rPr lang="kk-KZ" sz="1100" dirty="0">
                <a:latin typeface="Century Gothic" panose="020B0502020202020204" pitchFamily="34" charset="0"/>
              </a:rPr>
              <a:t>и</a:t>
            </a:r>
            <a:r>
              <a:rPr lang="ru-RU" sz="1100" dirty="0" err="1">
                <a:latin typeface="Century Gothic" panose="020B0502020202020204" pitchFamily="34" charset="0"/>
              </a:rPr>
              <a:t>тоговая</a:t>
            </a:r>
            <a:r>
              <a:rPr lang="ru-RU" sz="1100" dirty="0">
                <a:latin typeface="Century Gothic" panose="020B0502020202020204" pitchFamily="34" charset="0"/>
              </a:rPr>
              <a:t> аттестация проводил</a:t>
            </a:r>
            <a:r>
              <a:rPr lang="kk-KZ" sz="1100" dirty="0">
                <a:latin typeface="Century Gothic" panose="020B0502020202020204" pitchFamily="34" charset="0"/>
              </a:rPr>
              <a:t>а</a:t>
            </a:r>
            <a:r>
              <a:rPr lang="ru-RU" sz="1100" dirty="0" err="1">
                <a:latin typeface="Century Gothic" panose="020B0502020202020204" pitchFamily="34" charset="0"/>
              </a:rPr>
              <a:t>сь</a:t>
            </a:r>
            <a:r>
              <a:rPr lang="ru-RU" sz="1100" dirty="0">
                <a:latin typeface="Century Gothic" panose="020B0502020202020204" pitchFamily="34" charset="0"/>
              </a:rPr>
              <a:t> посредством ДОТ.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3939" y="5321149"/>
            <a:ext cx="652106" cy="75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574" y="1052229"/>
            <a:ext cx="8880921" cy="70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object 11"/>
          <p:cNvSpPr txBox="1"/>
          <p:nvPr/>
        </p:nvSpPr>
        <p:spPr>
          <a:xfrm>
            <a:off x="394810" y="571480"/>
            <a:ext cx="8550305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Итоговая аттестация обучающихся организаций </a:t>
            </a:r>
          </a:p>
          <a:p>
            <a:pPr algn="ctr">
              <a:lnSpc>
                <a:spcPct val="100000"/>
              </a:lnSpc>
            </a:pP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технического и профессионального,  </a:t>
            </a:r>
            <a:r>
              <a:rPr lang="ru-RU" sz="17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послесреднего</a:t>
            </a: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образования </a:t>
            </a:r>
            <a:endParaRPr sz="17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28" name="AutoShape 4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4805" y="3993852"/>
            <a:ext cx="4111172" cy="600164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На защиту дипломного проекта обучающийся готовит в электронном виде свою работу, которую будет представлять в режиме «демонстрация экрана».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3121028"/>
            <a:ext cx="3960440" cy="76944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Выдача билетов может осуществляться в программе «генератор случайных чисел». Технический секретарь в режиме демонстрации экрана показывает номер билета обучающемуся.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4805" y="4766158"/>
            <a:ext cx="4111172" cy="600164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Защита дипломного проекта проходит в виде демонстрации презентации, в котором отражены тема проекта, общая характеристика и т.д.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4805" y="3109111"/>
            <a:ext cx="4111171" cy="76944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Общее время на защиту одного </a:t>
            </a:r>
            <a:r>
              <a:rPr lang="kk-KZ" sz="1100" dirty="0">
                <a:latin typeface="Century Gothic" panose="020B0502020202020204" pitchFamily="34" charset="0"/>
              </a:rPr>
              <a:t>обучающегося</a:t>
            </a:r>
            <a:r>
              <a:rPr lang="ru-RU" sz="1100" dirty="0">
                <a:latin typeface="Century Gothic" panose="020B0502020202020204" pitchFamily="34" charset="0"/>
              </a:rPr>
              <a:t>, включая устное выступление и ответы на дополнительные вопросы, составляет не более 15 минут.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0506" y="1785926"/>
            <a:ext cx="3616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Защита дипломного проекта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85850" y="1785926"/>
            <a:ext cx="33794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Сдача итогового экзамена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4804" y="2337902"/>
            <a:ext cx="4111171" cy="64633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Century Gothic" panose="020B0502020202020204" pitchFamily="34" charset="0"/>
              </a:rPr>
              <a:t>Подключение </a:t>
            </a:r>
            <a:r>
              <a:rPr lang="kk-KZ" sz="1200" dirty="0">
                <a:latin typeface="Century Gothic" panose="020B0502020202020204" pitchFamily="34" charset="0"/>
              </a:rPr>
              <a:t>обучающихся</a:t>
            </a:r>
            <a:r>
              <a:rPr lang="ru-RU" sz="1200" dirty="0">
                <a:latin typeface="Century Gothic" panose="020B0502020202020204" pitchFamily="34" charset="0"/>
              </a:rPr>
              <a:t> и членов комиссии к видео сессии осуществляется за 1 час до начала защиты дипломных проектов.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2338368"/>
            <a:ext cx="3960440" cy="64633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kk-KZ" sz="1200" dirty="0">
                <a:latin typeface="Century Gothic" panose="020B0502020202020204" pitchFamily="34" charset="0"/>
              </a:rPr>
              <a:t>О</a:t>
            </a:r>
            <a:r>
              <a:rPr lang="ru-RU" sz="1200" dirty="0" err="1">
                <a:latin typeface="Century Gothic" panose="020B0502020202020204" pitchFamily="34" charset="0"/>
              </a:rPr>
              <a:t>бучающийся</a:t>
            </a:r>
            <a:r>
              <a:rPr lang="ru-RU" sz="1200" dirty="0">
                <a:latin typeface="Century Gothic" panose="020B0502020202020204" pitchFamily="34" charset="0"/>
              </a:rPr>
              <a:t> перед сдачей экзамена/защиты дипломных проектов показывает на веб-камеру удостоверение личности.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932040" y="3993852"/>
            <a:ext cx="3960440" cy="600164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kk-KZ" sz="1100" dirty="0">
                <a:latin typeface="Century Gothic" panose="020B0502020202020204" pitchFamily="34" charset="0"/>
              </a:rPr>
              <a:t>О</a:t>
            </a:r>
            <a:r>
              <a:rPr lang="ru-RU" sz="1100" dirty="0" err="1">
                <a:latin typeface="Century Gothic" panose="020B0502020202020204" pitchFamily="34" charset="0"/>
              </a:rPr>
              <a:t>бучающийся</a:t>
            </a:r>
            <a:r>
              <a:rPr lang="ru-RU" sz="1100" dirty="0">
                <a:latin typeface="Century Gothic" panose="020B0502020202020204" pitchFamily="34" charset="0"/>
              </a:rPr>
              <a:t> готовится к ответу в течение установленного времени, в зависимости от специфики экзамена и других условий.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4804" y="5504666"/>
            <a:ext cx="4111172" cy="430887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По окончании доклада зачитывается заключение руководителя дипломного проекта и рецензента.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955818" y="4766158"/>
            <a:ext cx="3936662" cy="769441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После завершения подготовки ответа </a:t>
            </a:r>
            <a:r>
              <a:rPr lang="kk-KZ" sz="1100" dirty="0">
                <a:latin typeface="Century Gothic" panose="020B0502020202020204" pitchFamily="34" charset="0"/>
              </a:rPr>
              <a:t>о</a:t>
            </a:r>
            <a:r>
              <a:rPr lang="ru-RU" sz="1100" dirty="0" err="1">
                <a:latin typeface="Century Gothic" panose="020B0502020202020204" pitchFamily="34" charset="0"/>
              </a:rPr>
              <a:t>бучающийся</a:t>
            </a:r>
            <a:r>
              <a:rPr lang="ru-RU" sz="1100" dirty="0">
                <a:latin typeface="Century Gothic" panose="020B0502020202020204" pitchFamily="34" charset="0"/>
              </a:rPr>
              <a:t> показывает лист с ответом, а секретарь делает скриншот экрана, сохраняет ответы. </a:t>
            </a:r>
            <a:r>
              <a:rPr lang="kk-KZ" sz="1100" dirty="0">
                <a:latin typeface="Century Gothic" panose="020B0502020202020204" pitchFamily="34" charset="0"/>
              </a:rPr>
              <a:t>О</a:t>
            </a:r>
            <a:r>
              <a:rPr lang="ru-RU" sz="1100" dirty="0" err="1">
                <a:latin typeface="Century Gothic" panose="020B0502020202020204" pitchFamily="34" charset="0"/>
              </a:rPr>
              <a:t>бучающийся</a:t>
            </a:r>
            <a:r>
              <a:rPr lang="ru-RU" sz="1100" dirty="0">
                <a:latin typeface="Century Gothic" panose="020B0502020202020204" pitchFamily="34" charset="0"/>
              </a:rPr>
              <a:t> отвечает на вопросы</a:t>
            </a:r>
            <a:r>
              <a:rPr lang="kk-KZ" sz="1100" dirty="0">
                <a:latin typeface="Century Gothic" panose="020B0502020202020204" pitchFamily="34" charset="0"/>
              </a:rPr>
              <a:t> (</a:t>
            </a:r>
            <a:r>
              <a:rPr lang="ru-RU" sz="1100" dirty="0">
                <a:latin typeface="Century Gothic" panose="020B0502020202020204" pitchFamily="34" charset="0"/>
              </a:rPr>
              <a:t>осуществляется видеозапись</a:t>
            </a:r>
            <a:r>
              <a:rPr lang="kk-KZ" sz="1100" dirty="0">
                <a:latin typeface="Century Gothic" panose="020B0502020202020204" pitchFamily="34" charset="0"/>
              </a:rPr>
              <a:t>)</a:t>
            </a:r>
            <a:r>
              <a:rPr lang="ru-RU" sz="1100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1132" y="2487975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4713" y="3267722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3633" y="4055908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6767" y="4828214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678221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7824</TotalTime>
  <Words>498</Words>
  <Application>Microsoft Office PowerPoint</Application>
  <PresentationFormat>Экран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реализации  поставленных задач  по итогам первого полугодия  и об основных задачах на второе полугодие 2016 года</dc:title>
  <dc:creator>Роза Шаяханова</dc:creator>
  <cp:lastModifiedBy>Берiк Шоганбеков</cp:lastModifiedBy>
  <cp:revision>348</cp:revision>
  <cp:lastPrinted>2020-04-20T08:11:24Z</cp:lastPrinted>
  <dcterms:modified xsi:type="dcterms:W3CDTF">2020-05-22T17:42:36Z</dcterms:modified>
</cp:coreProperties>
</file>